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88" r:id="rId3"/>
    <p:sldId id="274" r:id="rId4"/>
    <p:sldId id="275" r:id="rId5"/>
    <p:sldId id="276" r:id="rId6"/>
    <p:sldId id="282" r:id="rId7"/>
    <p:sldId id="283" r:id="rId8"/>
    <p:sldId id="286" r:id="rId9"/>
    <p:sldId id="287" r:id="rId10"/>
    <p:sldId id="289" r:id="rId11"/>
    <p:sldId id="290" r:id="rId12"/>
    <p:sldId id="291" r:id="rId13"/>
    <p:sldId id="292" r:id="rId14"/>
    <p:sldId id="273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Open Sans" pitchFamily="2" charset="0"/>
      <p:regular r:id="rId25"/>
      <p:bold r:id="rId26"/>
    </p:embeddedFont>
    <p:embeddedFont>
      <p:font typeface="Open Sans Light" pitchFamily="2" charset="0"/>
      <p:regular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Light" panose="02000000000000000000" pitchFamily="2" charset="0"/>
      <p:regular r:id="rId32"/>
      <p:italic r:id="rId33"/>
    </p:embeddedFont>
    <p:embeddedFont>
      <p:font typeface="Roboto SemiBold" panose="02000000000000000000" pitchFamily="2" charset="0"/>
      <p:bold r:id="rId34"/>
      <p:boldItalic r:id="rId35"/>
    </p:embeddedFont>
    <p:embeddedFont>
      <p:font typeface="Sofia Sans" pitchFamily="2" charset="0"/>
      <p:regular r:id="rId36"/>
      <p:bold r:id="rId37"/>
      <p:italic r:id="rId38"/>
      <p:boldItalic r:id="rId39"/>
    </p:embeddedFont>
    <p:embeddedFont>
      <p:font typeface="Sofia Sans ExtraBold" pitchFamily="2" charset="0"/>
      <p:bold r:id="rId40"/>
      <p:boldItalic r:id="rId41"/>
    </p:embeddedFont>
    <p:embeddedFont>
      <p:font typeface="Sofia Sans Semi Condensed Light" pitchFamily="2" charset="0"/>
      <p:regular r:id="rId42"/>
      <p: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  <a:srgbClr val="4A7EBB"/>
    <a:srgbClr val="FF5050"/>
    <a:srgbClr val="0070C0"/>
    <a:srgbClr val="00CC00"/>
    <a:srgbClr val="FF9999"/>
    <a:srgbClr val="333333"/>
    <a:srgbClr val="36D649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0" autoAdjust="0"/>
    <p:restoredTop sz="84808" autoAdjust="0"/>
  </p:normalViewPr>
  <p:slideViewPr>
    <p:cSldViewPr>
      <p:cViewPr varScale="1">
        <p:scale>
          <a:sx n="110" d="100"/>
          <a:sy n="110" d="100"/>
        </p:scale>
        <p:origin x="63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heme" Target="theme/theme1.xml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EAF9F6F8-DC93-4263-BA57-AD9D4385C8E5}" type="datetimeFigureOut">
              <a:rPr lang="en-US" smtClean="0"/>
              <a:pPr/>
              <a:t>2025-09-17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9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887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479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92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994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49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54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21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43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1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4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55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863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62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329DBBAF-96CB-4231-8D24-A5FF4AC9B19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962150"/>
            <a:ext cx="9144000" cy="685800"/>
          </a:xfrm>
        </p:spPr>
        <p:txBody>
          <a:bodyPr>
            <a:noAutofit/>
          </a:bodyPr>
          <a:lstStyle>
            <a:lvl1pPr algn="ctr">
              <a:buNone/>
              <a:defRPr sz="40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0BEEAE-E5B3-4968-A2AD-BDCAEFEF26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27781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noFill/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n-US" dirty="0"/>
            </a:lvl1pPr>
          </a:lstStyle>
          <a:p>
            <a:pPr lvl="0" algn="l" defTabSz="914400"/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0"/>
            <a:ext cx="8686800" cy="3829050"/>
          </a:xfrm>
        </p:spPr>
        <p:txBody>
          <a:bodyPr vert="horz" lIns="91440" tIns="45720" rIns="91440" bIns="45720" rtlCol="0">
            <a:normAutofit/>
          </a:bodyPr>
          <a:lstStyle>
            <a:lvl1pPr algn="l">
              <a:defRPr lang="en-US" dirty="0"/>
            </a:lvl1pPr>
            <a:lvl2pPr algn="l">
              <a:defRPr lang="en-US" dirty="0"/>
            </a:lvl2pPr>
            <a:lvl3pPr algn="l">
              <a:defRPr lang="en-US" dirty="0"/>
            </a:lvl3pPr>
            <a:lvl4pPr algn="l">
              <a:defRPr lang="en-US" dirty="0"/>
            </a:lvl4pPr>
            <a:lvl5pPr>
              <a:defRPr lang="en-US" dirty="0"/>
            </a:lvl5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"/>
            <a:ext cx="8686800" cy="4914900"/>
          </a:xfrm>
        </p:spPr>
        <p:txBody>
          <a:bodyPr vert="horz" lIns="91440" tIns="45720" rIns="91440" bIns="45720" rtlCol="0">
            <a:normAutofit/>
          </a:bodyPr>
          <a:lstStyle>
            <a:lvl1pPr algn="l">
              <a:defRPr lang="en-US" dirty="0"/>
            </a:lvl1pPr>
            <a:lvl2pPr algn="l">
              <a:defRPr lang="en-US" dirty="0"/>
            </a:lvl2pPr>
            <a:lvl3pPr algn="l">
              <a:defRPr lang="en-US" dirty="0"/>
            </a:lvl3pPr>
            <a:lvl4pPr algn="l">
              <a:defRPr lang="en-US" dirty="0"/>
            </a:lvl4pPr>
            <a:lvl5pPr>
              <a:defRPr lang="en-US" dirty="0"/>
            </a:lvl5pPr>
          </a:lstStyle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400" b="0" dirty="0">
                <a:ea typeface="Roboto SemiBold" panose="02000000000000000000" pitchFamily="2" charset="0"/>
              </a:defRPr>
            </a:lvl1pPr>
          </a:lstStyle>
          <a:p>
            <a:pPr lvl="0" defTabSz="91440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l" defTabSz="91440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6868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 defTabSz="91440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defTabSz="914400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defTabSz="91440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defTabSz="914400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xStyles>
    <p:titleStyle>
      <a:lvl1pPr algn="ctr" defTabSz="685800" rtl="0" eaLnBrk="1" latinLnBrk="0" hangingPunct="1">
        <a:spcBef>
          <a:spcPct val="0"/>
        </a:spcBef>
        <a:buNone/>
        <a:defRPr lang="en-US" sz="4000" b="1" kern="1200" spc="-100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None/>
        <a:defRPr lang="en-US" sz="28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240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800" kern="1200" dirty="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Sofia Sans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Solution%20S02%20E06.html" TargetMode="External"/><Relationship Id="rId3" Type="http://schemas.openxmlformats.org/officeDocument/2006/relationships/hyperlink" Target="Solution%20S02%20E01.html" TargetMode="External"/><Relationship Id="rId7" Type="http://schemas.openxmlformats.org/officeDocument/2006/relationships/hyperlink" Target="Solution%20S02%20E03.html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Solution%20S02%20E05.html" TargetMode="External"/><Relationship Id="rId5" Type="http://schemas.openxmlformats.org/officeDocument/2006/relationships/hyperlink" Target="Solution%20S02%20E02.html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Solution%20S02%20E04.html" TargetMode="Externa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5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6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1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2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3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Solution%20S02%20E04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/>
              <a:t>Упражнение </a:t>
            </a:r>
            <a:r>
              <a:rPr lang="en-US"/>
              <a:t>S02</a:t>
            </a:r>
            <a:endParaRPr lang="en-US" dirty="0"/>
          </a:p>
        </p:txBody>
      </p:sp>
      <p:pic>
        <p:nvPicPr>
          <p:cNvPr id="16" name="Picture 15">
            <a:hlinkClick r:id="rId3" action="ppaction://hlinkfile"/>
            <a:extLst>
              <a:ext uri="{FF2B5EF4-FFF2-40B4-BE49-F238E27FC236}">
                <a16:creationId xmlns:a16="http://schemas.microsoft.com/office/drawing/2014/main" id="{6659A67B-FC75-416E-A17E-4BA5F2FCD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28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7" name="Picture 16">
            <a:hlinkClick r:id="rId5" action="ppaction://hlinkfile"/>
            <a:extLst>
              <a:ext uri="{FF2B5EF4-FFF2-40B4-BE49-F238E27FC236}">
                <a16:creationId xmlns:a16="http://schemas.microsoft.com/office/drawing/2014/main" id="{92D36BF8-CADE-4EB8-8223-A79DD6F74B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2865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8" name="Picture 17">
            <a:hlinkClick r:id="rId7" action="ppaction://hlinkfile"/>
            <a:extLst>
              <a:ext uri="{FF2B5EF4-FFF2-40B4-BE49-F238E27FC236}">
                <a16:creationId xmlns:a16="http://schemas.microsoft.com/office/drawing/2014/main" id="{3DA0BA2A-D1B1-4CBB-8E11-EA10FA8A7C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2102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9" name="Picture 18">
            <a:hlinkClick r:id="rId9" action="ppaction://hlinkfile"/>
            <a:extLst>
              <a:ext uri="{FF2B5EF4-FFF2-40B4-BE49-F238E27FC236}">
                <a16:creationId xmlns:a16="http://schemas.microsoft.com/office/drawing/2014/main" id="{5199B253-BA5E-43D9-B340-ABEFCDEA06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3628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20" name="Picture 19">
            <a:hlinkClick r:id="rId11" action="ppaction://hlinkfile"/>
            <a:extLst>
              <a:ext uri="{FF2B5EF4-FFF2-40B4-BE49-F238E27FC236}">
                <a16:creationId xmlns:a16="http://schemas.microsoft.com/office/drawing/2014/main" id="{4D50114A-F5A5-4D99-9753-BB9F7D08A8D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42865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23" name="Picture 22">
            <a:hlinkClick r:id="rId13" action="ppaction://hlinkfile"/>
            <a:extLst>
              <a:ext uri="{FF2B5EF4-FFF2-40B4-BE49-F238E27FC236}">
                <a16:creationId xmlns:a16="http://schemas.microsoft.com/office/drawing/2014/main" id="{EBDF3BE3-7F38-4E04-95F9-F10431C9B41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02102" y="37147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sp>
        <p:nvSpPr>
          <p:cNvPr id="11" name="Content Placeholder 30">
            <a:extLst>
              <a:ext uri="{FF2B5EF4-FFF2-40B4-BE49-F238E27FC236}">
                <a16:creationId xmlns:a16="http://schemas.microsoft.com/office/drawing/2014/main" id="{312497D4-18CF-4741-B41E-50CCA9FA4C3B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проф. д-р ПАВЕЛ БОЙЧЕВ   •   ИТ-ФМИ-СУ   •  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S02 E05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Град</a:t>
            </a:r>
          </a:p>
          <a:p>
            <a:pPr lvl="1"/>
            <a:r>
              <a:rPr lang="bg-BG" dirty="0"/>
              <a:t>Създайте град</a:t>
            </a:r>
          </a:p>
          <a:p>
            <a:pPr lvl="1"/>
            <a:r>
              <a:rPr lang="bg-BG" dirty="0"/>
              <a:t>Сградите са вертикални паралелепипеди</a:t>
            </a:r>
          </a:p>
          <a:p>
            <a:pPr lvl="1"/>
            <a:r>
              <a:rPr lang="bg-BG" dirty="0"/>
              <a:t>Равномерно разположение, но със случайни размери</a:t>
            </a:r>
          </a:p>
          <a:p>
            <a:pPr marL="574675" lvl="2" indent="0">
              <a:buNone/>
            </a:pPr>
            <a:r>
              <a:rPr lang="bg-BG" dirty="0"/>
              <a:t>(в разумни граници)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Подравняване (отдолу) на обекти</a:t>
            </a:r>
            <a:endParaRPr lang="en-US" dirty="0"/>
          </a:p>
          <a:p>
            <a:pPr lvl="1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49577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 action="ppaction://hlinkfile"/>
            <a:extLst>
              <a:ext uri="{FF2B5EF4-FFF2-40B4-BE49-F238E27FC236}">
                <a16:creationId xmlns:a16="http://schemas.microsoft.com/office/drawing/2014/main" id="{7BE5D730-714D-47C7-89B4-3F29E96ED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82992"/>
            <a:ext cx="5481136" cy="2974658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4005831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S02 E0</a:t>
            </a:r>
            <a:r>
              <a:rPr lang="bg-BG" dirty="0"/>
              <a:t>6*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Куб без </a:t>
            </a:r>
            <a:r>
              <a:rPr lang="ru-RU" dirty="0" err="1"/>
              <a:t>върхове</a:t>
            </a:r>
            <a:endParaRPr lang="ru-RU" dirty="0"/>
          </a:p>
          <a:p>
            <a:pPr lvl="1"/>
            <a:r>
              <a:rPr lang="bg-BG" dirty="0"/>
              <a:t>Създайте голям куб, от върховете на който са изрязани</a:t>
            </a:r>
            <a:br>
              <a:rPr lang="bg-BG" dirty="0"/>
            </a:br>
            <a:r>
              <a:rPr lang="bg-BG" dirty="0"/>
              <a:t>8 малки кубчета </a:t>
            </a:r>
          </a:p>
          <a:p>
            <a:pPr lvl="1"/>
            <a:r>
              <a:rPr lang="bg-BG" dirty="0"/>
              <a:t>Но във вътрешните ъгли на изрязаното има добавени</a:t>
            </a:r>
            <a:br>
              <a:rPr lang="bg-BG" dirty="0"/>
            </a:br>
            <a:r>
              <a:rPr lang="bg-BG" dirty="0"/>
              <a:t>8 още по-малки кубчета</a:t>
            </a:r>
          </a:p>
          <a:p>
            <a:pPr lvl="1"/>
            <a:r>
              <a:rPr lang="bg-BG" dirty="0"/>
              <a:t>Ползвайте по-малко от 10 обекта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Минимизиране на броя обекти</a:t>
            </a:r>
            <a:endParaRPr lang="en-US" dirty="0"/>
          </a:p>
          <a:p>
            <a:pPr lvl="1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74018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3" action="ppaction://hlinkfile"/>
            <a:extLst>
              <a:ext uri="{FF2B5EF4-FFF2-40B4-BE49-F238E27FC236}">
                <a16:creationId xmlns:a16="http://schemas.microsoft.com/office/drawing/2014/main" id="{7D1955D8-E3FC-4B47-95DA-79B4AD0C6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82992"/>
            <a:ext cx="5481136" cy="2974658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cxnSp>
        <p:nvCxnSpPr>
          <p:cNvPr id="3" name="Straight Arrow Connector 2"/>
          <p:cNvCxnSpPr>
            <a:cxnSpLocks/>
          </p:cNvCxnSpPr>
          <p:nvPr/>
        </p:nvCxnSpPr>
        <p:spPr>
          <a:xfrm flipV="1">
            <a:off x="3419856" y="2931795"/>
            <a:ext cx="620649" cy="476631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hlinkClick r:id="rId3" action="ppaction://hlinkfile"/>
            <a:extLst>
              <a:ext uri="{FF2B5EF4-FFF2-40B4-BE49-F238E27FC236}">
                <a16:creationId xmlns:a16="http://schemas.microsoft.com/office/drawing/2014/main" id="{3AF2D4D9-58E2-42C6-A4D6-A1DDBACB151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40580" t="35139" r="43154" b="33045"/>
          <a:stretch/>
        </p:blipFill>
        <p:spPr>
          <a:xfrm>
            <a:off x="1764792" y="2976373"/>
            <a:ext cx="1833373" cy="1879092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>
            <a:hlinkClick r:id="rId3" action="ppaction://hlinkfile"/>
            <a:extLst>
              <a:ext uri="{FF2B5EF4-FFF2-40B4-BE49-F238E27FC236}">
                <a16:creationId xmlns:a16="http://schemas.microsoft.com/office/drawing/2014/main" id="{BFEDF603-3F62-4CCA-8199-A796BEC253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40580" t="35139" r="43154" b="33045"/>
          <a:stretch/>
        </p:blipFill>
        <p:spPr>
          <a:xfrm>
            <a:off x="3970783" y="2081868"/>
            <a:ext cx="1035559" cy="1061383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84513929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Край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Разгледайте примера към задачата</a:t>
            </a:r>
          </a:p>
          <a:p>
            <a:pPr lvl="1"/>
            <a:r>
              <a:rPr lang="bg-BG" dirty="0"/>
              <a:t>Има куб и въртяща се сцена, но не гледайте как е направено въртенето</a:t>
            </a:r>
          </a:p>
          <a:p>
            <a:pPr lvl="1"/>
            <a:r>
              <a:rPr lang="bg-BG" dirty="0"/>
              <a:t>Махнете куба и сложете 8 малки куба във върховете</a:t>
            </a:r>
            <a:br>
              <a:rPr lang="en-US" dirty="0"/>
            </a:br>
            <a:r>
              <a:rPr lang="bg-BG" dirty="0"/>
              <a:t>на въображаем куб</a:t>
            </a:r>
            <a:endParaRPr lang="bg-BG" sz="750" dirty="0"/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За ориентация в </a:t>
            </a:r>
            <a:r>
              <a:rPr lang="en-US" dirty="0"/>
              <a:t>3D</a:t>
            </a:r>
            <a:endParaRPr lang="bg-BG" dirty="0"/>
          </a:p>
          <a:p>
            <a:pPr lvl="1"/>
            <a:endParaRPr lang="bg-BG" dirty="0">
              <a:solidFill>
                <a:schemeClr val="tx1"/>
              </a:solidFill>
              <a:latin typeface="Consolas" pitchFamily="49" charset="0"/>
            </a:endParaRPr>
          </a:p>
          <a:p>
            <a:pPr lvl="1"/>
            <a:endParaRPr lang="bg-BG" sz="750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S02 E01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828800" y="114300"/>
            <a:ext cx="6172200" cy="4914900"/>
          </a:xfrm>
        </p:spPr>
        <p:txBody>
          <a:bodyPr/>
          <a:lstStyle/>
          <a:p>
            <a:endParaRPr lang="bg-BG" dirty="0"/>
          </a:p>
          <a:p>
            <a:endParaRPr lang="bg-BG" dirty="0"/>
          </a:p>
          <a:p>
            <a:endParaRPr lang="bg-BG" dirty="0"/>
          </a:p>
          <a:p>
            <a:endParaRPr lang="bg-BG" dirty="0"/>
          </a:p>
          <a:p>
            <a:endParaRPr lang="bg-BG" dirty="0"/>
          </a:p>
          <a:p>
            <a:endParaRPr lang="bg-BG" dirty="0"/>
          </a:p>
          <a:p>
            <a:endParaRPr lang="bg-BG" dirty="0"/>
          </a:p>
        </p:txBody>
      </p:sp>
      <p:pic>
        <p:nvPicPr>
          <p:cNvPr id="4" name="Picture 3">
            <a:hlinkClick r:id="rId3" action="ppaction://hlinkfile"/>
            <a:extLst>
              <a:ext uri="{FF2B5EF4-FFF2-40B4-BE49-F238E27FC236}">
                <a16:creationId xmlns:a16="http://schemas.microsoft.com/office/drawing/2014/main" id="{8B15A681-8311-44D3-9335-F4F4BD7DD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28700"/>
            <a:ext cx="5486400" cy="2977515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S02 E02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Златни греди</a:t>
            </a:r>
          </a:p>
          <a:p>
            <a:pPr lvl="1"/>
            <a:r>
              <a:rPr lang="bg-BG" dirty="0"/>
              <a:t>Свържете кубовете със златисти греди</a:t>
            </a:r>
          </a:p>
          <a:p>
            <a:pPr lvl="1"/>
            <a:r>
              <a:rPr lang="bg-BG" dirty="0"/>
              <a:t>Гредите са тънки дълги паралелепипеди</a:t>
            </a:r>
            <a:endParaRPr lang="bg-BG" sz="750" dirty="0"/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Позициониране на обект спрямо друг, вече създаден обект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 action="ppaction://hlinkfile"/>
            <a:extLst>
              <a:ext uri="{FF2B5EF4-FFF2-40B4-BE49-F238E27FC236}">
                <a16:creationId xmlns:a16="http://schemas.microsoft.com/office/drawing/2014/main" id="{79CF283E-3495-4E6C-91F7-3299FFB8D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82992"/>
            <a:ext cx="5481136" cy="2974658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Задача </a:t>
            </a:r>
            <a:r>
              <a:rPr lang="en-US"/>
              <a:t>S02 E03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Квадрат от кубове</a:t>
            </a:r>
          </a:p>
          <a:p>
            <a:pPr lvl="1"/>
            <a:r>
              <a:rPr lang="en-US" dirty="0" err="1"/>
              <a:t>NxN</a:t>
            </a:r>
            <a:r>
              <a:rPr lang="bg-BG" dirty="0"/>
              <a:t> куба разположени равномерно в центриран квадрат</a:t>
            </a:r>
          </a:p>
          <a:p>
            <a:pPr lvl="1"/>
            <a:r>
              <a:rPr lang="bg-BG" dirty="0"/>
              <a:t>Не се допират помежду си</a:t>
            </a:r>
          </a:p>
          <a:p>
            <a:pPr lvl="1"/>
            <a:r>
              <a:rPr lang="bg-BG" dirty="0"/>
              <a:t>Ако се смени </a:t>
            </a:r>
            <a:r>
              <a:rPr lang="en-US" dirty="0"/>
              <a:t>N, </a:t>
            </a:r>
            <a:r>
              <a:rPr lang="bg-BG" dirty="0"/>
              <a:t>променя се и резултатът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Създаване на нефиксиран брой обекти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 action="ppaction://hlinkfile"/>
            <a:extLst>
              <a:ext uri="{FF2B5EF4-FFF2-40B4-BE49-F238E27FC236}">
                <a16:creationId xmlns:a16="http://schemas.microsoft.com/office/drawing/2014/main" id="{F0AD3035-FD86-4A44-ACDE-054D5EBFE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82993"/>
            <a:ext cx="5486400" cy="2977515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Задача </a:t>
            </a:r>
            <a:r>
              <a:rPr lang="en-US"/>
              <a:t>S02 E04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Куб от кубове</a:t>
            </a:r>
          </a:p>
          <a:p>
            <a:pPr lvl="1"/>
            <a:r>
              <a:rPr lang="bg-BG" dirty="0"/>
              <a:t>Създайте N на брой малки кубчета</a:t>
            </a:r>
          </a:p>
          <a:p>
            <a:pPr lvl="1"/>
            <a:r>
              <a:rPr lang="bg-BG" dirty="0"/>
              <a:t>Пръснати случайно във вътрешността на голям въображаем куб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Първи опит със случайно разположени обекти</a:t>
            </a:r>
            <a:br>
              <a:rPr lang="bg-BG" dirty="0"/>
            </a:br>
            <a:r>
              <a:rPr lang="bg-BG" dirty="0"/>
              <a:t>в някаква зона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 action="ppaction://hlinkfile"/>
            <a:extLst>
              <a:ext uri="{FF2B5EF4-FFF2-40B4-BE49-F238E27FC236}">
                <a16:creationId xmlns:a16="http://schemas.microsoft.com/office/drawing/2014/main" id="{168B8BDD-A415-47EA-85D4-0C329FD76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82992"/>
            <a:ext cx="5481136" cy="2974658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</Words>
  <Application>Microsoft Office PowerPoint</Application>
  <PresentationFormat>On-screen Show (16:9)</PresentationFormat>
  <Paragraphs>63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Roboto SemiBold</vt:lpstr>
      <vt:lpstr>Open Sans</vt:lpstr>
      <vt:lpstr>Arial</vt:lpstr>
      <vt:lpstr>Calibri</vt:lpstr>
      <vt:lpstr>Sofia Sans Semi Condensed Light</vt:lpstr>
      <vt:lpstr>Roboto</vt:lpstr>
      <vt:lpstr>Roboto Light</vt:lpstr>
      <vt:lpstr>Consolas</vt:lpstr>
      <vt:lpstr>Open Sans Light</vt:lpstr>
      <vt:lpstr>Sofia Sans</vt:lpstr>
      <vt:lpstr>Sofia Sans ExtraBold</vt:lpstr>
      <vt:lpstr>Office Theme</vt:lpstr>
      <vt:lpstr>PowerPoint Presentation</vt:lpstr>
      <vt:lpstr>Задача S02 E01</vt:lpstr>
      <vt:lpstr>PowerPoint Presentation</vt:lpstr>
      <vt:lpstr>Задача S02 E02</vt:lpstr>
      <vt:lpstr>PowerPoint Presentation</vt:lpstr>
      <vt:lpstr>Задача S02 E03</vt:lpstr>
      <vt:lpstr>PowerPoint Presentation</vt:lpstr>
      <vt:lpstr>Задача S02 E04</vt:lpstr>
      <vt:lpstr>PowerPoint Presentation</vt:lpstr>
      <vt:lpstr>Задача S02 E05</vt:lpstr>
      <vt:lpstr>PowerPoint Presentation</vt:lpstr>
      <vt:lpstr>Задача S02 E06*</vt:lpstr>
      <vt:lpstr>PowerPoint Presentation</vt:lpstr>
      <vt:lpstr>Край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2012-07-28T11:33:16Z</dcterms:created>
  <dcterms:modified xsi:type="dcterms:W3CDTF">2025-09-17T13:41:52Z</dcterms:modified>
</cp:coreProperties>
</file>

<file path=docProps/thumbnail.jpeg>
</file>